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305" r:id="rId4"/>
    <p:sldId id="307" r:id="rId5"/>
    <p:sldId id="303" r:id="rId6"/>
    <p:sldId id="308" r:id="rId7"/>
    <p:sldId id="309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0" autoAdjust="0"/>
    <p:restoredTop sz="93494" autoAdjust="0"/>
  </p:normalViewPr>
  <p:slideViewPr>
    <p:cSldViewPr>
      <p:cViewPr varScale="1">
        <p:scale>
          <a:sx n="60" d="100"/>
          <a:sy n="60" d="100"/>
        </p:scale>
        <p:origin x="138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5B388-E499-4F2F-A4DF-0913BE92FD91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E912C-B36B-40C2-AE29-3854FF8F2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70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E912C-B36B-40C2-AE29-3854FF8F24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98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E912C-B36B-40C2-AE29-3854FF8F24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92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 smtClean="0">
                <a:solidFill>
                  <a:srgbClr val="FF3300"/>
                </a:solidFill>
                <a:cs typeface="Arial" charset="0"/>
              </a:rPr>
              <a:t>DISTRIBUTION A. Approved for public release: distribution unlimited.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6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DISTRIBUTION A. Approved for public release: distribution unlimited.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DISTRIBUTION A. Approved for public release: distribution unlimited.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50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 bwMode="hidden">
          <a:xfrm>
            <a:off x="0" y="546100"/>
            <a:ext cx="9144000" cy="6311900"/>
          </a:xfrm>
          <a:custGeom>
            <a:avLst/>
            <a:gdLst>
              <a:gd name="connsiteX0" fmla="*/ 0 w 9144000"/>
              <a:gd name="connsiteY0" fmla="*/ 0 h 758952"/>
              <a:gd name="connsiteX1" fmla="*/ 9144000 w 9144000"/>
              <a:gd name="connsiteY1" fmla="*/ 0 h 758952"/>
              <a:gd name="connsiteX2" fmla="*/ 9144000 w 9144000"/>
              <a:gd name="connsiteY2" fmla="*/ 758952 h 758952"/>
              <a:gd name="connsiteX3" fmla="*/ 0 w 9144000"/>
              <a:gd name="connsiteY3" fmla="*/ 758952 h 758952"/>
              <a:gd name="connsiteX4" fmla="*/ 0 w 9144000"/>
              <a:gd name="connsiteY4" fmla="*/ 0 h 758952"/>
              <a:gd name="connsiteX0" fmla="*/ 0 w 9144000"/>
              <a:gd name="connsiteY0" fmla="*/ 0 h 760491"/>
              <a:gd name="connsiteX1" fmla="*/ 9144000 w 9144000"/>
              <a:gd name="connsiteY1" fmla="*/ 0 h 760491"/>
              <a:gd name="connsiteX2" fmla="*/ 9144000 w 9144000"/>
              <a:gd name="connsiteY2" fmla="*/ 758952 h 760491"/>
              <a:gd name="connsiteX3" fmla="*/ 8872396 w 9144000"/>
              <a:gd name="connsiteY3" fmla="*/ 760491 h 760491"/>
              <a:gd name="connsiteX4" fmla="*/ 0 w 9144000"/>
              <a:gd name="connsiteY4" fmla="*/ 758952 h 760491"/>
              <a:gd name="connsiteX5" fmla="*/ 0 w 9144000"/>
              <a:gd name="connsiteY5" fmla="*/ 0 h 760491"/>
              <a:gd name="connsiteX0" fmla="*/ 0 w 9144000"/>
              <a:gd name="connsiteY0" fmla="*/ 0 h 760491"/>
              <a:gd name="connsiteX1" fmla="*/ 9144000 w 9144000"/>
              <a:gd name="connsiteY1" fmla="*/ 0 h 760491"/>
              <a:gd name="connsiteX2" fmla="*/ 9144000 w 9144000"/>
              <a:gd name="connsiteY2" fmla="*/ 295747 h 760491"/>
              <a:gd name="connsiteX3" fmla="*/ 9144000 w 9144000"/>
              <a:gd name="connsiteY3" fmla="*/ 758952 h 760491"/>
              <a:gd name="connsiteX4" fmla="*/ 8872396 w 9144000"/>
              <a:gd name="connsiteY4" fmla="*/ 760491 h 760491"/>
              <a:gd name="connsiteX5" fmla="*/ 0 w 9144000"/>
              <a:gd name="connsiteY5" fmla="*/ 758952 h 760491"/>
              <a:gd name="connsiteX6" fmla="*/ 0 w 9144000"/>
              <a:gd name="connsiteY6" fmla="*/ 0 h 760491"/>
              <a:gd name="connsiteX0" fmla="*/ 0 w 9144000"/>
              <a:gd name="connsiteY0" fmla="*/ 0 h 760491"/>
              <a:gd name="connsiteX1" fmla="*/ 9144000 w 9144000"/>
              <a:gd name="connsiteY1" fmla="*/ 0 h 760491"/>
              <a:gd name="connsiteX2" fmla="*/ 9144000 w 9144000"/>
              <a:gd name="connsiteY2" fmla="*/ 295747 h 760491"/>
              <a:gd name="connsiteX3" fmla="*/ 8872396 w 9144000"/>
              <a:gd name="connsiteY3" fmla="*/ 760491 h 760491"/>
              <a:gd name="connsiteX4" fmla="*/ 0 w 9144000"/>
              <a:gd name="connsiteY4" fmla="*/ 758952 h 760491"/>
              <a:gd name="connsiteX5" fmla="*/ 0 w 9144000"/>
              <a:gd name="connsiteY5" fmla="*/ 0 h 760491"/>
              <a:gd name="connsiteX0" fmla="*/ 0 w 9144000"/>
              <a:gd name="connsiteY0" fmla="*/ 0 h 5143500"/>
              <a:gd name="connsiteX1" fmla="*/ 9144000 w 9144000"/>
              <a:gd name="connsiteY1" fmla="*/ 5143500 h 5143500"/>
              <a:gd name="connsiteX2" fmla="*/ 9144000 w 9144000"/>
              <a:gd name="connsiteY2" fmla="*/ 295747 h 5143500"/>
              <a:gd name="connsiteX3" fmla="*/ 8872396 w 9144000"/>
              <a:gd name="connsiteY3" fmla="*/ 760491 h 5143500"/>
              <a:gd name="connsiteX4" fmla="*/ 0 w 9144000"/>
              <a:gd name="connsiteY4" fmla="*/ 758952 h 5143500"/>
              <a:gd name="connsiteX5" fmla="*/ 0 w 9144000"/>
              <a:gd name="connsiteY5" fmla="*/ 0 h 5143500"/>
              <a:gd name="connsiteX0" fmla="*/ 0 w 9144000"/>
              <a:gd name="connsiteY0" fmla="*/ 4847753 h 4847753"/>
              <a:gd name="connsiteX1" fmla="*/ 9144000 w 9144000"/>
              <a:gd name="connsiteY1" fmla="*/ 4847753 h 4847753"/>
              <a:gd name="connsiteX2" fmla="*/ 9144000 w 9144000"/>
              <a:gd name="connsiteY2" fmla="*/ 0 h 4847753"/>
              <a:gd name="connsiteX3" fmla="*/ 8872396 w 9144000"/>
              <a:gd name="connsiteY3" fmla="*/ 464744 h 4847753"/>
              <a:gd name="connsiteX4" fmla="*/ 0 w 9144000"/>
              <a:gd name="connsiteY4" fmla="*/ 463205 h 4847753"/>
              <a:gd name="connsiteX5" fmla="*/ 0 w 9144000"/>
              <a:gd name="connsiteY5" fmla="*/ 4847753 h 4847753"/>
              <a:gd name="connsiteX0" fmla="*/ 0 w 9144000"/>
              <a:gd name="connsiteY0" fmla="*/ 4847753 h 4847753"/>
              <a:gd name="connsiteX1" fmla="*/ 9144000 w 9144000"/>
              <a:gd name="connsiteY1" fmla="*/ 4847753 h 4847753"/>
              <a:gd name="connsiteX2" fmla="*/ 9144000 w 9144000"/>
              <a:gd name="connsiteY2" fmla="*/ 0 h 4847753"/>
              <a:gd name="connsiteX3" fmla="*/ 9135572 w 9144000"/>
              <a:gd name="connsiteY3" fmla="*/ 115627 h 4847753"/>
              <a:gd name="connsiteX4" fmla="*/ 8872396 w 9144000"/>
              <a:gd name="connsiteY4" fmla="*/ 464744 h 4847753"/>
              <a:gd name="connsiteX5" fmla="*/ 0 w 9144000"/>
              <a:gd name="connsiteY5" fmla="*/ 463205 h 4847753"/>
              <a:gd name="connsiteX6" fmla="*/ 0 w 9144000"/>
              <a:gd name="connsiteY6" fmla="*/ 4847753 h 4847753"/>
              <a:gd name="connsiteX0" fmla="*/ 0 w 9144000"/>
              <a:gd name="connsiteY0" fmla="*/ 4733453 h 4733453"/>
              <a:gd name="connsiteX1" fmla="*/ 9144000 w 9144000"/>
              <a:gd name="connsiteY1" fmla="*/ 4733453 h 4733453"/>
              <a:gd name="connsiteX2" fmla="*/ 9144000 w 9144000"/>
              <a:gd name="connsiteY2" fmla="*/ 0 h 4733453"/>
              <a:gd name="connsiteX3" fmla="*/ 9135572 w 9144000"/>
              <a:gd name="connsiteY3" fmla="*/ 1327 h 4733453"/>
              <a:gd name="connsiteX4" fmla="*/ 8872396 w 9144000"/>
              <a:gd name="connsiteY4" fmla="*/ 350444 h 4733453"/>
              <a:gd name="connsiteX5" fmla="*/ 0 w 9144000"/>
              <a:gd name="connsiteY5" fmla="*/ 348905 h 4733453"/>
              <a:gd name="connsiteX6" fmla="*/ 0 w 9144000"/>
              <a:gd name="connsiteY6" fmla="*/ 4733453 h 4733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4733453">
                <a:moveTo>
                  <a:pt x="0" y="4733453"/>
                </a:moveTo>
                <a:lnTo>
                  <a:pt x="9144000" y="4733453"/>
                </a:lnTo>
                <a:lnTo>
                  <a:pt x="9144000" y="0"/>
                </a:lnTo>
                <a:lnTo>
                  <a:pt x="9135572" y="1327"/>
                </a:lnTo>
                <a:lnTo>
                  <a:pt x="8872396" y="350444"/>
                </a:lnTo>
                <a:lnTo>
                  <a:pt x="0" y="348905"/>
                </a:lnTo>
                <a:lnTo>
                  <a:pt x="0" y="47334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200" y="6437313"/>
            <a:ext cx="8229600" cy="15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965"/>
            <a:ext cx="8229600" cy="487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670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lang="en-US" sz="1200" b="0" i="0" u="none" strike="noStrike" baseline="0" smtClean="0"/>
            </a:lvl1pPr>
          </a:lstStyle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DISTRIBUTION A. Approved for public release: distribution unlimited.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9D0DBC-09BE-4458-97CC-48526961D1E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DISTRIBUTION A. Approved for public release: distribution unlimited.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1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8395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42582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403479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276999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43008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667000" y="649781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DISTRIBUTION A. Approved for public release: distribution unlimited.</a:t>
            </a:r>
          </a:p>
        </p:txBody>
      </p:sp>
    </p:spTree>
    <p:extLst>
      <p:ext uri="{BB962C8B-B14F-4D97-AF65-F5344CB8AC3E}">
        <p14:creationId xmlns:p14="http://schemas.microsoft.com/office/powerpoint/2010/main" val="66373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DISTRIBUTION A. Approved for public release: distribution unlimited.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saturation sat="112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F355-8C00-4C56-BD88-084E1278977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DISTRIBUTION A. Approved for public release: distribution unlimited.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71623-A3E2-4B87-A5E4-408AE856461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257" y="165100"/>
            <a:ext cx="979714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764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609600" y="838200"/>
            <a:ext cx="8001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457200" y="2514600"/>
            <a:ext cx="8077200" cy="331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tx1"/>
                </a:solidFill>
              </a:rPr>
              <a:t>Configuration Management (CM) Standards </a:t>
            </a:r>
            <a:r>
              <a:rPr lang="en-US" sz="2000" b="1" i="1" dirty="0" smtClean="0">
                <a:solidFill>
                  <a:schemeClr val="tx1"/>
                </a:solidFill>
              </a:rPr>
              <a:t>Portfolio</a:t>
            </a:r>
          </a:p>
          <a:p>
            <a:pPr marL="342900" indent="-342900" algn="r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chemeClr val="tx1"/>
                </a:solidFill>
              </a:rPr>
              <a:t> DSP Conference 1-4 </a:t>
            </a:r>
            <a:r>
              <a:rPr lang="en-US" sz="2000" b="1" i="1" dirty="0">
                <a:solidFill>
                  <a:schemeClr val="tx1"/>
                </a:solidFill>
              </a:rPr>
              <a:t>August 2022</a:t>
            </a:r>
            <a:endParaRPr lang="en-US" sz="2000" b="1" i="1" dirty="0" smtClean="0">
              <a:solidFill>
                <a:schemeClr val="tx1"/>
              </a:solidFill>
            </a:endParaRPr>
          </a:p>
          <a:p>
            <a:pPr marL="342900" indent="-342900" algn="r">
              <a:spcBef>
                <a:spcPct val="20000"/>
              </a:spcBef>
              <a:defRPr/>
            </a:pPr>
            <a:endParaRPr lang="en-US" sz="2000" b="1" i="1" dirty="0" smtClean="0">
              <a:solidFill>
                <a:schemeClr val="tx1"/>
              </a:solidFill>
            </a:endParaRPr>
          </a:p>
          <a:p>
            <a:pPr marL="342900" indent="-342900" algn="r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chemeClr val="tx1"/>
                </a:solidFill>
              </a:rPr>
              <a:t>Mr. Daniel K. Christensen</a:t>
            </a:r>
            <a:endParaRPr lang="en-US" sz="20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tx1"/>
                </a:solidFill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 August 2022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63CF355-8C00-4C56-BD88-084E1278977C}" type="datetimeFigureOut">
              <a:rPr lang="en-US" smtClean="0">
                <a:solidFill>
                  <a:schemeClr val="tx1"/>
                </a:solidFill>
              </a:rPr>
              <a:t>7/18/2022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6497815"/>
            <a:ext cx="75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NAVAIR Public Release SPR# 2022-460. Distribution Statement A - Approved for public release; Distribution is unlimited.</a:t>
            </a:r>
          </a:p>
          <a:p>
            <a:r>
              <a:rPr lang="en-US" sz="1000" dirty="0" smtClean="0"/>
              <a:t>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1822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182880"/>
            <a:ext cx="8229600" cy="67056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Non- Government Standards Background</a:t>
            </a:r>
            <a:endParaRPr lang="en-US" sz="3200" dirty="0"/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57200" y="1214965"/>
            <a:ext cx="5301712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000" dirty="0"/>
              <a:t>The Department of Defense (DoD) </a:t>
            </a:r>
            <a:r>
              <a:rPr lang="en-US" sz="2000" dirty="0" smtClean="0"/>
              <a:t>published </a:t>
            </a:r>
            <a:r>
              <a:rPr lang="en-US" sz="2000" dirty="0"/>
              <a:t>military standards (MIL-STD) to ensure defense contractors and suppliers employ consistent, efficient, and effective processes and conform to government policy. Secretary of Defense William Perry issued a memorandum in 1994 that prohibited the use of most military specifications and </a:t>
            </a:r>
            <a:r>
              <a:rPr lang="en-US" sz="2000" dirty="0" smtClean="0"/>
              <a:t>standards. </a:t>
            </a:r>
          </a:p>
          <a:p>
            <a:pPr>
              <a:lnSpc>
                <a:spcPct val="110000"/>
              </a:lnSpc>
            </a:pPr>
            <a:r>
              <a:rPr lang="en-US" sz="2000" dirty="0" smtClean="0"/>
              <a:t>Section </a:t>
            </a:r>
            <a:r>
              <a:rPr lang="en-US" sz="2000" dirty="0"/>
              <a:t>12(d) of the National Technology Transfer and Advancement Act of 1996, Public Law (PL) 104-113</a:t>
            </a:r>
            <a:r>
              <a:rPr lang="en-US" sz="2000" dirty="0" smtClean="0"/>
              <a:t>, states </a:t>
            </a:r>
            <a:r>
              <a:rPr lang="en-US" sz="2000" dirty="0"/>
              <a:t>Federal Agencies </a:t>
            </a:r>
            <a:r>
              <a:rPr lang="en-US" sz="2000" dirty="0" smtClean="0"/>
              <a:t>shall </a:t>
            </a:r>
            <a:r>
              <a:rPr lang="en-US" sz="2000" dirty="0"/>
              <a:t>use technical standards developed or adopted by voluntary consensus standards bodies, unless impractical or inconsistent with </a:t>
            </a:r>
            <a:r>
              <a:rPr lang="en-US" sz="2000" dirty="0" smtClean="0"/>
              <a:t>law. Federal </a:t>
            </a:r>
            <a:r>
              <a:rPr lang="en-US" sz="2000" dirty="0"/>
              <a:t>Agencies </a:t>
            </a:r>
            <a:r>
              <a:rPr lang="en-US" sz="2000" dirty="0" smtClean="0"/>
              <a:t>shall </a:t>
            </a:r>
            <a:r>
              <a:rPr lang="en-US" sz="2000" dirty="0"/>
              <a:t>participate in development of voluntary consensus standards, unless incompatible with Agency mission, priorities, or </a:t>
            </a:r>
            <a:r>
              <a:rPr lang="en-US" sz="2000" dirty="0" smtClean="0"/>
              <a:t>resources.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286000"/>
            <a:ext cx="2960176" cy="228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52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182880"/>
            <a:ext cx="8229600" cy="67056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Non- </a:t>
            </a:r>
            <a:r>
              <a:rPr lang="en-US" sz="3200" b="1" dirty="0"/>
              <a:t>Government </a:t>
            </a:r>
            <a:r>
              <a:rPr lang="en-US" sz="3200" b="1" dirty="0" smtClean="0"/>
              <a:t>Standards Background </a:t>
            </a:r>
            <a:endParaRPr lang="en-US" sz="3200" dirty="0"/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57200" y="1214965"/>
            <a:ext cx="8229600" cy="47286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800" dirty="0" smtClean="0"/>
              <a:t>During acquisition reform in the late 1990s and early 2000s, and in response to PL 104-113, the DoD cancelled many of the military standards and adopted commercial standards in their place as a cost-saving measure.  For example, one of the first industry standards that the DoD adopted was the configuration management standard ANSI/EIA-649, “National Consensus Standard for Configuration Management,” then cancelled MIL-STD-973, Configuration Management (CM) in 2000. </a:t>
            </a:r>
          </a:p>
          <a:p>
            <a:pPr>
              <a:lnSpc>
                <a:spcPct val="110000"/>
              </a:lnSpc>
            </a:pP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352800"/>
            <a:ext cx="5715000" cy="286121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3969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4973815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SAE EIA-649C “Configuration Management Standards”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/>
              <a:t>This </a:t>
            </a:r>
            <a:r>
              <a:rPr lang="en-US" sz="4500" dirty="0" smtClean="0"/>
              <a:t>is an industry standard and is </a:t>
            </a:r>
            <a:r>
              <a:rPr lang="en-US" sz="4500" dirty="0"/>
              <a:t>intended to be used when establishing, performing, or evaluating </a:t>
            </a:r>
            <a:r>
              <a:rPr lang="en-US" sz="4500" dirty="0" smtClean="0"/>
              <a:t>CM processes.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5000" dirty="0" smtClean="0"/>
              <a:t>SAE EIA-649-1A “Configuration Management Requirements for Defense </a:t>
            </a:r>
            <a:r>
              <a:rPr lang="en-US" sz="4500" dirty="0" smtClean="0"/>
              <a:t>Contracts”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/>
              <a:t>This is a defense unique standard to the non-government standard, </a:t>
            </a:r>
            <a:r>
              <a:rPr lang="en-US" sz="4500" dirty="0" smtClean="0"/>
              <a:t>that </a:t>
            </a:r>
            <a:r>
              <a:rPr lang="en-US" sz="4500" dirty="0"/>
              <a:t>generates, manages and is controlled by the non-government standard body with Defense membership to </a:t>
            </a:r>
            <a:r>
              <a:rPr lang="en-US" sz="4500" dirty="0" smtClean="0"/>
              <a:t>provide requirements </a:t>
            </a:r>
            <a:r>
              <a:rPr lang="en-US" sz="4500" dirty="0"/>
              <a:t>specific for Defense contracts. This standard is for placing tailored Configuration Management </a:t>
            </a:r>
            <a:r>
              <a:rPr lang="en-US" sz="4500" dirty="0" smtClean="0"/>
              <a:t>requirements on </a:t>
            </a:r>
            <a:r>
              <a:rPr lang="en-US" sz="4500" dirty="0"/>
              <a:t>Defense contracts</a:t>
            </a:r>
            <a:r>
              <a:rPr lang="en-US" sz="45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600" dirty="0" smtClean="0"/>
          </a:p>
          <a:p>
            <a:r>
              <a:rPr lang="en-US" sz="5000" dirty="0" smtClean="0"/>
              <a:t>GEIA-HB-649A “Configuration Management Implementation Guide Handbook”</a:t>
            </a:r>
            <a:endParaRPr lang="en-US" sz="5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 smtClean="0"/>
              <a:t>Initiated </a:t>
            </a:r>
            <a:r>
              <a:rPr lang="en-US" sz="4500" dirty="0"/>
              <a:t>to synchronize content and harmonize terminology contained in both the GEIA-HB-649 and the MIL-HDBK-61A with its companion standard </a:t>
            </a:r>
            <a:r>
              <a:rPr lang="en-US" sz="4500" dirty="0" smtClean="0"/>
              <a:t>ANSI/EIA-649 </a:t>
            </a:r>
            <a:r>
              <a:rPr lang="en-US" sz="4500" dirty="0"/>
              <a:t>by consolidating the two handbooks. </a:t>
            </a:r>
          </a:p>
          <a:p>
            <a:pPr marL="457200" lvl="1" indent="0">
              <a:buNone/>
            </a:pPr>
            <a:endParaRPr lang="en-US" sz="45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 smtClean="0"/>
              <a:t>This </a:t>
            </a:r>
            <a:r>
              <a:rPr lang="en-US" sz="4500" dirty="0"/>
              <a:t>handbook provides a one-stop shop for all CM professionals and practitioners to obtain recommended practice implementation guidance information that has actual use cases provided by Industry/Commercial and the Government/Department of Defense representing a cohesive and aligned community</a:t>
            </a:r>
            <a:r>
              <a:rPr lang="en-US" sz="45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4000" dirty="0" smtClean="0"/>
          </a:p>
          <a:p>
            <a:pPr marL="457200" lvl="1" indent="0">
              <a:buNone/>
            </a:pPr>
            <a:endParaRPr lang="en-US" sz="29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82880"/>
            <a:ext cx="8686800" cy="670560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Complementary Coordinated Family</a:t>
            </a:r>
            <a:br>
              <a:rPr lang="en-US" sz="2800" b="1" dirty="0"/>
            </a:br>
            <a:r>
              <a:rPr lang="en-US" sz="2800" b="1" dirty="0"/>
              <a:t> of CM Principles and Processes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188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D9D0DBC-09BE-4458-97CC-48526961D1E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86891" y="1860833"/>
            <a:ext cx="1547985" cy="1547985"/>
            <a:chOff x="1079950" y="1962626"/>
            <a:chExt cx="1547985" cy="1547985"/>
          </a:xfrm>
        </p:grpSpPr>
        <p:sp>
          <p:nvSpPr>
            <p:cNvPr id="10" name="Oval 9"/>
            <p:cNvSpPr/>
            <p:nvPr/>
          </p:nvSpPr>
          <p:spPr>
            <a:xfrm>
              <a:off x="1079950" y="1962626"/>
              <a:ext cx="1547985" cy="1547985"/>
            </a:xfrm>
            <a:prstGeom prst="ellipse">
              <a:avLst/>
            </a:prstGeom>
            <a:solidFill>
              <a:srgbClr val="00009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TextBox 10"/>
            <p:cNvSpPr txBox="1"/>
            <p:nvPr/>
          </p:nvSpPr>
          <p:spPr>
            <a:xfrm>
              <a:off x="1194185" y="2120402"/>
              <a:ext cx="1250976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SAE 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EIA-649C</a:t>
              </a:r>
            </a:p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Configuration Management Standards</a:t>
              </a:r>
              <a:endParaRPr lang="en-US" sz="14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37853" y="1396488"/>
            <a:ext cx="4053957" cy="5156712"/>
            <a:chOff x="1079518" y="1396488"/>
            <a:chExt cx="3712292" cy="5047362"/>
          </a:xfrm>
        </p:grpSpPr>
        <p:sp>
          <p:nvSpPr>
            <p:cNvPr id="38" name="Freeform 37"/>
            <p:cNvSpPr/>
            <p:nvPr/>
          </p:nvSpPr>
          <p:spPr>
            <a:xfrm rot="3205254">
              <a:off x="1882829" y="5049320"/>
              <a:ext cx="1855794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855794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Freeform 38"/>
            <p:cNvSpPr/>
            <p:nvPr/>
          </p:nvSpPr>
          <p:spPr>
            <a:xfrm rot="1958732">
              <a:off x="2224704" y="4631123"/>
              <a:ext cx="1759202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759202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Freeform 39"/>
            <p:cNvSpPr/>
            <p:nvPr/>
          </p:nvSpPr>
          <p:spPr>
            <a:xfrm rot="659568">
              <a:off x="2347485" y="4141428"/>
              <a:ext cx="1763047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763047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Freeform 40"/>
            <p:cNvSpPr/>
            <p:nvPr/>
          </p:nvSpPr>
          <p:spPr>
            <a:xfrm rot="20940432">
              <a:off x="2347485" y="3645716"/>
              <a:ext cx="1763047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763047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Freeform 41"/>
            <p:cNvSpPr/>
            <p:nvPr/>
          </p:nvSpPr>
          <p:spPr>
            <a:xfrm rot="19641268">
              <a:off x="2224704" y="3156020"/>
              <a:ext cx="1759202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759202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Freeform 42"/>
            <p:cNvSpPr/>
            <p:nvPr/>
          </p:nvSpPr>
          <p:spPr>
            <a:xfrm rot="18432730">
              <a:off x="1889829" y="2727268"/>
              <a:ext cx="1897759" cy="296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4809"/>
                  </a:moveTo>
                  <a:lnTo>
                    <a:pt x="1897759" y="14809"/>
                  </a:lnTo>
                </a:path>
              </a:pathLst>
            </a:custGeom>
            <a:noFill/>
            <a:ln>
              <a:solidFill>
                <a:schemeClr val="accent6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Oval 43"/>
            <p:cNvSpPr/>
            <p:nvPr/>
          </p:nvSpPr>
          <p:spPr>
            <a:xfrm>
              <a:off x="1079518" y="3062562"/>
              <a:ext cx="1695991" cy="1744063"/>
            </a:xfrm>
            <a:prstGeom prst="ellipse">
              <a:avLst/>
            </a:prstGeom>
            <a:blipFill rotWithShape="1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Freeform 44"/>
            <p:cNvSpPr/>
            <p:nvPr/>
          </p:nvSpPr>
          <p:spPr>
            <a:xfrm>
              <a:off x="3282776" y="1396488"/>
              <a:ext cx="656757" cy="656757"/>
            </a:xfrm>
            <a:custGeom>
              <a:avLst/>
              <a:gdLst>
                <a:gd name="connsiteX0" fmla="*/ 0 w 656757"/>
                <a:gd name="connsiteY0" fmla="*/ 328379 h 656757"/>
                <a:gd name="connsiteX1" fmla="*/ 328379 w 656757"/>
                <a:gd name="connsiteY1" fmla="*/ 0 h 656757"/>
                <a:gd name="connsiteX2" fmla="*/ 656758 w 656757"/>
                <a:gd name="connsiteY2" fmla="*/ 328379 h 656757"/>
                <a:gd name="connsiteX3" fmla="*/ 328379 w 656757"/>
                <a:gd name="connsiteY3" fmla="*/ 656758 h 656757"/>
                <a:gd name="connsiteX4" fmla="*/ 0 w 656757"/>
                <a:gd name="connsiteY4" fmla="*/ 328379 h 65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6757" h="656757">
                  <a:moveTo>
                    <a:pt x="0" y="328379"/>
                  </a:moveTo>
                  <a:cubicBezTo>
                    <a:pt x="0" y="147020"/>
                    <a:pt x="147020" y="0"/>
                    <a:pt x="328379" y="0"/>
                  </a:cubicBezTo>
                  <a:cubicBezTo>
                    <a:pt x="509738" y="0"/>
                    <a:pt x="656758" y="147020"/>
                    <a:pt x="656758" y="328379"/>
                  </a:cubicBezTo>
                  <a:cubicBezTo>
                    <a:pt x="656758" y="509738"/>
                    <a:pt x="509738" y="656758"/>
                    <a:pt x="328379" y="656758"/>
                  </a:cubicBezTo>
                  <a:cubicBezTo>
                    <a:pt x="147020" y="656758"/>
                    <a:pt x="0" y="509738"/>
                    <a:pt x="0" y="32837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96733"/>
                <a:satOff val="-1071"/>
                <a:lumOff val="-686"/>
                <a:alphaOff val="0"/>
              </a:schemeClr>
            </a:fillRef>
            <a:effectRef idx="0">
              <a:schemeClr val="accent5">
                <a:hueOff val="-196733"/>
                <a:satOff val="-1071"/>
                <a:lumOff val="-68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0625" tIns="100625" rIns="100625" bIns="10062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 dirty="0" smtClean="0">
                  <a:solidFill>
                    <a:schemeClr val="bg1"/>
                  </a:solidFill>
                  <a:latin typeface="+mj-lt"/>
                </a:rPr>
                <a:t>DAG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3789351" y="2154523"/>
              <a:ext cx="703910" cy="703910"/>
            </a:xfrm>
            <a:custGeom>
              <a:avLst/>
              <a:gdLst>
                <a:gd name="connsiteX0" fmla="*/ 0 w 703910"/>
                <a:gd name="connsiteY0" fmla="*/ 351955 h 703910"/>
                <a:gd name="connsiteX1" fmla="*/ 351955 w 703910"/>
                <a:gd name="connsiteY1" fmla="*/ 0 h 703910"/>
                <a:gd name="connsiteX2" fmla="*/ 703910 w 703910"/>
                <a:gd name="connsiteY2" fmla="*/ 351955 h 703910"/>
                <a:gd name="connsiteX3" fmla="*/ 351955 w 703910"/>
                <a:gd name="connsiteY3" fmla="*/ 703910 h 703910"/>
                <a:gd name="connsiteX4" fmla="*/ 0 w 703910"/>
                <a:gd name="connsiteY4" fmla="*/ 351955 h 70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10" h="703910">
                  <a:moveTo>
                    <a:pt x="0" y="351955"/>
                  </a:moveTo>
                  <a:cubicBezTo>
                    <a:pt x="0" y="157576"/>
                    <a:pt x="157576" y="0"/>
                    <a:pt x="351955" y="0"/>
                  </a:cubicBezTo>
                  <a:cubicBezTo>
                    <a:pt x="546334" y="0"/>
                    <a:pt x="703910" y="157576"/>
                    <a:pt x="703910" y="351955"/>
                  </a:cubicBezTo>
                  <a:cubicBezTo>
                    <a:pt x="703910" y="546334"/>
                    <a:pt x="546334" y="703910"/>
                    <a:pt x="351955" y="703910"/>
                  </a:cubicBezTo>
                  <a:cubicBezTo>
                    <a:pt x="157576" y="703910"/>
                    <a:pt x="0" y="546334"/>
                    <a:pt x="0" y="3519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93466"/>
                <a:satOff val="-2141"/>
                <a:lumOff val="-1373"/>
                <a:alphaOff val="0"/>
              </a:schemeClr>
            </a:fillRef>
            <a:effectRef idx="0">
              <a:schemeClr val="accent5">
                <a:hueOff val="-393466"/>
                <a:satOff val="-2141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530" tIns="107530" rIns="107530" bIns="10753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 dirty="0" smtClean="0">
                  <a:solidFill>
                    <a:schemeClr val="bg1"/>
                  </a:solidFill>
                  <a:latin typeface="+mj-lt"/>
                </a:rPr>
                <a:t>Handbook</a:t>
              </a:r>
              <a:endParaRPr lang="en-US" sz="900" b="1" kern="1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4087900" y="3073363"/>
              <a:ext cx="703910" cy="703910"/>
            </a:xfrm>
            <a:custGeom>
              <a:avLst/>
              <a:gdLst>
                <a:gd name="connsiteX0" fmla="*/ 0 w 703910"/>
                <a:gd name="connsiteY0" fmla="*/ 351955 h 703910"/>
                <a:gd name="connsiteX1" fmla="*/ 351955 w 703910"/>
                <a:gd name="connsiteY1" fmla="*/ 0 h 703910"/>
                <a:gd name="connsiteX2" fmla="*/ 703910 w 703910"/>
                <a:gd name="connsiteY2" fmla="*/ 351955 h 703910"/>
                <a:gd name="connsiteX3" fmla="*/ 351955 w 703910"/>
                <a:gd name="connsiteY3" fmla="*/ 703910 h 703910"/>
                <a:gd name="connsiteX4" fmla="*/ 0 w 703910"/>
                <a:gd name="connsiteY4" fmla="*/ 351955 h 70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10" h="703910">
                  <a:moveTo>
                    <a:pt x="0" y="351955"/>
                  </a:moveTo>
                  <a:cubicBezTo>
                    <a:pt x="0" y="157576"/>
                    <a:pt x="157576" y="0"/>
                    <a:pt x="351955" y="0"/>
                  </a:cubicBezTo>
                  <a:cubicBezTo>
                    <a:pt x="546334" y="0"/>
                    <a:pt x="703910" y="157576"/>
                    <a:pt x="703910" y="351955"/>
                  </a:cubicBezTo>
                  <a:cubicBezTo>
                    <a:pt x="703910" y="546334"/>
                    <a:pt x="546334" y="703910"/>
                    <a:pt x="351955" y="703910"/>
                  </a:cubicBezTo>
                  <a:cubicBezTo>
                    <a:pt x="157576" y="703910"/>
                    <a:pt x="0" y="546334"/>
                    <a:pt x="0" y="3519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590199"/>
                <a:satOff val="-3212"/>
                <a:lumOff val="-2059"/>
                <a:alphaOff val="0"/>
              </a:schemeClr>
            </a:fillRef>
            <a:effectRef idx="0">
              <a:schemeClr val="accent5">
                <a:hueOff val="-590199"/>
                <a:satOff val="-3212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530" tIns="107530" rIns="107530" bIns="10753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00" b="1" kern="1200" dirty="0" smtClean="0">
                  <a:solidFill>
                    <a:schemeClr val="bg1"/>
                  </a:solidFill>
                  <a:latin typeface="+mj-lt"/>
                </a:rPr>
                <a:t>DD Forms</a:t>
              </a:r>
              <a:endParaRPr lang="en-US" sz="700" b="1" kern="1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087900" y="4039489"/>
              <a:ext cx="703910" cy="703910"/>
            </a:xfrm>
            <a:custGeom>
              <a:avLst/>
              <a:gdLst>
                <a:gd name="connsiteX0" fmla="*/ 0 w 703910"/>
                <a:gd name="connsiteY0" fmla="*/ 351955 h 703910"/>
                <a:gd name="connsiteX1" fmla="*/ 351955 w 703910"/>
                <a:gd name="connsiteY1" fmla="*/ 0 h 703910"/>
                <a:gd name="connsiteX2" fmla="*/ 703910 w 703910"/>
                <a:gd name="connsiteY2" fmla="*/ 351955 h 703910"/>
                <a:gd name="connsiteX3" fmla="*/ 351955 w 703910"/>
                <a:gd name="connsiteY3" fmla="*/ 703910 h 703910"/>
                <a:gd name="connsiteX4" fmla="*/ 0 w 703910"/>
                <a:gd name="connsiteY4" fmla="*/ 351955 h 70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10" h="703910">
                  <a:moveTo>
                    <a:pt x="0" y="351955"/>
                  </a:moveTo>
                  <a:cubicBezTo>
                    <a:pt x="0" y="157576"/>
                    <a:pt x="157576" y="0"/>
                    <a:pt x="351955" y="0"/>
                  </a:cubicBezTo>
                  <a:cubicBezTo>
                    <a:pt x="546334" y="0"/>
                    <a:pt x="703910" y="157576"/>
                    <a:pt x="703910" y="351955"/>
                  </a:cubicBezTo>
                  <a:cubicBezTo>
                    <a:pt x="703910" y="546334"/>
                    <a:pt x="546334" y="703910"/>
                    <a:pt x="351955" y="703910"/>
                  </a:cubicBezTo>
                  <a:cubicBezTo>
                    <a:pt x="157576" y="703910"/>
                    <a:pt x="0" y="546334"/>
                    <a:pt x="0" y="3519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86931"/>
                <a:satOff val="-4283"/>
                <a:lumOff val="-2745"/>
                <a:alphaOff val="0"/>
              </a:schemeClr>
            </a:fillRef>
            <a:effectRef idx="0">
              <a:schemeClr val="accent5">
                <a:hueOff val="-786931"/>
                <a:satOff val="-4283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530" tIns="107530" rIns="107530" bIns="10753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00" b="1" kern="1200" dirty="0" smtClean="0">
                  <a:latin typeface="+mj-lt"/>
                </a:rPr>
                <a:t>CM DIDs</a:t>
              </a:r>
              <a:endParaRPr lang="en-US" sz="700" b="1" kern="1200" dirty="0">
                <a:latin typeface="+mj-lt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3789351" y="4958328"/>
              <a:ext cx="703910" cy="703910"/>
            </a:xfrm>
            <a:custGeom>
              <a:avLst/>
              <a:gdLst>
                <a:gd name="connsiteX0" fmla="*/ 0 w 703910"/>
                <a:gd name="connsiteY0" fmla="*/ 351955 h 703910"/>
                <a:gd name="connsiteX1" fmla="*/ 351955 w 703910"/>
                <a:gd name="connsiteY1" fmla="*/ 0 h 703910"/>
                <a:gd name="connsiteX2" fmla="*/ 703910 w 703910"/>
                <a:gd name="connsiteY2" fmla="*/ 351955 h 703910"/>
                <a:gd name="connsiteX3" fmla="*/ 351955 w 703910"/>
                <a:gd name="connsiteY3" fmla="*/ 703910 h 703910"/>
                <a:gd name="connsiteX4" fmla="*/ 0 w 703910"/>
                <a:gd name="connsiteY4" fmla="*/ 351955 h 70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10" h="703910">
                  <a:moveTo>
                    <a:pt x="0" y="351955"/>
                  </a:moveTo>
                  <a:cubicBezTo>
                    <a:pt x="0" y="157576"/>
                    <a:pt x="157576" y="0"/>
                    <a:pt x="351955" y="0"/>
                  </a:cubicBezTo>
                  <a:cubicBezTo>
                    <a:pt x="546334" y="0"/>
                    <a:pt x="703910" y="157576"/>
                    <a:pt x="703910" y="351955"/>
                  </a:cubicBezTo>
                  <a:cubicBezTo>
                    <a:pt x="703910" y="546334"/>
                    <a:pt x="546334" y="703910"/>
                    <a:pt x="351955" y="703910"/>
                  </a:cubicBezTo>
                  <a:cubicBezTo>
                    <a:pt x="157576" y="703910"/>
                    <a:pt x="0" y="546334"/>
                    <a:pt x="0" y="3519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83664"/>
                <a:satOff val="-5353"/>
                <a:lumOff val="-3432"/>
                <a:alphaOff val="0"/>
              </a:schemeClr>
            </a:fillRef>
            <a:effectRef idx="0">
              <a:schemeClr val="accent5">
                <a:hueOff val="-983664"/>
                <a:satOff val="-5353"/>
                <a:lumOff val="-343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530" tIns="107530" rIns="107530" bIns="10753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00" b="1" kern="1200" dirty="0" smtClean="0">
                  <a:latin typeface="+mj-lt"/>
                </a:rPr>
                <a:t>IEEE </a:t>
              </a:r>
              <a:r>
                <a:rPr lang="en-US" sz="900" b="1" kern="1200" dirty="0" smtClean="0">
                  <a:latin typeface="+mj-lt"/>
                </a:rPr>
                <a:t>15288.1</a:t>
              </a:r>
              <a:r>
                <a:rPr lang="en-US" sz="700" b="1" kern="1200" dirty="0" smtClean="0">
                  <a:latin typeface="+mj-lt"/>
                </a:rPr>
                <a:t> and 15288.2</a:t>
              </a:r>
              <a:endParaRPr lang="en-US" sz="700" b="1" kern="1200" dirty="0">
                <a:latin typeface="+mj-lt"/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3221476" y="5739940"/>
              <a:ext cx="703910" cy="703910"/>
            </a:xfrm>
            <a:custGeom>
              <a:avLst/>
              <a:gdLst>
                <a:gd name="connsiteX0" fmla="*/ 0 w 703910"/>
                <a:gd name="connsiteY0" fmla="*/ 351955 h 703910"/>
                <a:gd name="connsiteX1" fmla="*/ 351955 w 703910"/>
                <a:gd name="connsiteY1" fmla="*/ 0 h 703910"/>
                <a:gd name="connsiteX2" fmla="*/ 703910 w 703910"/>
                <a:gd name="connsiteY2" fmla="*/ 351955 h 703910"/>
                <a:gd name="connsiteX3" fmla="*/ 351955 w 703910"/>
                <a:gd name="connsiteY3" fmla="*/ 703910 h 703910"/>
                <a:gd name="connsiteX4" fmla="*/ 0 w 703910"/>
                <a:gd name="connsiteY4" fmla="*/ 351955 h 70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10" h="703910">
                  <a:moveTo>
                    <a:pt x="0" y="351955"/>
                  </a:moveTo>
                  <a:cubicBezTo>
                    <a:pt x="0" y="157576"/>
                    <a:pt x="157576" y="0"/>
                    <a:pt x="351955" y="0"/>
                  </a:cubicBezTo>
                  <a:cubicBezTo>
                    <a:pt x="546334" y="0"/>
                    <a:pt x="703910" y="157576"/>
                    <a:pt x="703910" y="351955"/>
                  </a:cubicBezTo>
                  <a:cubicBezTo>
                    <a:pt x="703910" y="546334"/>
                    <a:pt x="546334" y="703910"/>
                    <a:pt x="351955" y="703910"/>
                  </a:cubicBezTo>
                  <a:cubicBezTo>
                    <a:pt x="157576" y="703910"/>
                    <a:pt x="0" y="546334"/>
                    <a:pt x="0" y="3519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180397"/>
                <a:satOff val="-6424"/>
                <a:lumOff val="-4118"/>
                <a:alphaOff val="0"/>
              </a:schemeClr>
            </a:fillRef>
            <a:effectRef idx="0">
              <a:schemeClr val="accent5">
                <a:hueOff val="-1180397"/>
                <a:satOff val="-6424"/>
                <a:lumOff val="-411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530" tIns="107530" rIns="107530" bIns="10753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00" b="1" kern="1200" dirty="0" smtClean="0">
                  <a:latin typeface="+mj-lt"/>
                </a:rPr>
                <a:t>DAU Training</a:t>
              </a:r>
              <a:endParaRPr lang="en-US" sz="700" b="1" kern="1200" dirty="0">
                <a:latin typeface="+mj-lt"/>
              </a:endParaRPr>
            </a:p>
          </p:txBody>
        </p:sp>
      </p:grpSp>
      <p:sp>
        <p:nvSpPr>
          <p:cNvPr id="14" name="Title 7"/>
          <p:cNvSpPr txBox="1">
            <a:spLocks/>
          </p:cNvSpPr>
          <p:nvPr/>
        </p:nvSpPr>
        <p:spPr bwMode="auto">
          <a:xfrm>
            <a:off x="228600" y="111431"/>
            <a:ext cx="8753982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800" dirty="0" smtClean="0">
                <a:solidFill>
                  <a:schemeClr val="tx1"/>
                </a:solidFill>
              </a:rPr>
              <a:t>Configuration Management Documentation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and Alignment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9007" y="3429696"/>
            <a:ext cx="15955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SAE EIA-649-1A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Configuration 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Management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 Requirements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>
                <a:solidFill>
                  <a:schemeClr val="bg1"/>
                </a:solidFill>
              </a:rPr>
              <a:t>for Defense Contracts</a:t>
            </a:r>
            <a:endParaRPr lang="en-US" sz="1200" b="1" dirty="0" smtClean="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809547" y="2590800"/>
            <a:ext cx="2790466" cy="922492"/>
            <a:chOff x="4353108" y="197445"/>
            <a:chExt cx="2790466" cy="5187094"/>
          </a:xfrm>
        </p:grpSpPr>
        <p:sp>
          <p:nvSpPr>
            <p:cNvPr id="17" name="Rectangle 16"/>
            <p:cNvSpPr/>
            <p:nvPr/>
          </p:nvSpPr>
          <p:spPr>
            <a:xfrm>
              <a:off x="4966217" y="1244395"/>
              <a:ext cx="1719282" cy="11461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353108" y="197445"/>
              <a:ext cx="2790466" cy="5187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900" dirty="0">
                  <a:latin typeface="+mj-lt"/>
                </a:rPr>
                <a:t>6</a:t>
              </a:r>
              <a:r>
                <a:rPr lang="en-US" sz="900" kern="1200" dirty="0" smtClean="0">
                  <a:latin typeface="+mj-lt"/>
                </a:rPr>
                <a:t> DD Forms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61 Request for Nomenclature (MIL-STD-196) 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1692 Engineering Change Proposal (ECP)</a:t>
              </a:r>
              <a:endParaRPr lang="en-US" sz="900" kern="1200" dirty="0">
                <a:latin typeface="+mj-lt"/>
              </a:endParaRP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1694 Request for Variance (RFV)</a:t>
              </a:r>
              <a:endParaRPr lang="en-US" sz="900" kern="1200" dirty="0">
                <a:latin typeface="+mj-lt"/>
              </a:endParaRP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1695 Notice of Revision (NOR)</a:t>
              </a:r>
              <a:endParaRPr lang="en-US" sz="900" kern="1200" dirty="0">
                <a:latin typeface="+mj-lt"/>
              </a:endParaRP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1696 Specification Change Notice (SCN)</a:t>
              </a:r>
              <a:endParaRPr lang="en-US" sz="900" kern="1200" dirty="0">
                <a:latin typeface="+mj-lt"/>
              </a:endParaRP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2617 Engineering Release Record (ERR)</a:t>
              </a:r>
              <a:endParaRPr lang="en-US" sz="900" kern="1200" dirty="0">
                <a:latin typeface="+mj-lt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944102" y="3765483"/>
            <a:ext cx="3827173" cy="2595964"/>
            <a:chOff x="4966217" y="1244395"/>
            <a:chExt cx="3697480" cy="11490151"/>
          </a:xfrm>
        </p:grpSpPr>
        <p:sp>
          <p:nvSpPr>
            <p:cNvPr id="20" name="Rectangle 19"/>
            <p:cNvSpPr/>
            <p:nvPr/>
          </p:nvSpPr>
          <p:spPr>
            <a:xfrm>
              <a:off x="4966217" y="1244395"/>
              <a:ext cx="1719282" cy="11461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988749" y="1775180"/>
              <a:ext cx="3674948" cy="109593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900" dirty="0" smtClean="0">
                  <a:latin typeface="+mj-lt"/>
                </a:rPr>
                <a:t>18 repetitive use DIDs ……Plus 31 Additional Associated DIDs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DI-SESS-80463 Engineering Release Record (ERR)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DI-SESS-80639 Engineering Change Proposal (ECP)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DI-SESS-80640 Request for Variance (RFV)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DI-SESS-80642 Notice of Revision (NOR)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DI-SESS-80643 Specification Change Notice (SCN)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DI-SESS-80858 Contractor’s Configuration Management Plan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DI-SESS-81022 Configuration Audit Summary</a:t>
              </a:r>
            </a:p>
            <a:p>
              <a:pPr marL="57150" lvl="1" indent="-57150" defTabSz="4000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</a:pPr>
              <a:r>
                <a:rPr lang="en-US" sz="900" dirty="0" smtClean="0">
                  <a:latin typeface="+mj-lt"/>
                </a:rPr>
                <a:t>DI-SESS-81218 </a:t>
              </a:r>
              <a:r>
                <a:rPr lang="en-US" sz="900" dirty="0">
                  <a:latin typeface="+mj-lt"/>
                </a:rPr>
                <a:t>Product Baseline </a:t>
              </a:r>
              <a:r>
                <a:rPr lang="en-US" sz="900" dirty="0" smtClean="0">
                  <a:latin typeface="+mj-lt"/>
                </a:rPr>
                <a:t>Index (PBLI)</a:t>
              </a:r>
              <a:endParaRPr lang="en-US" sz="900" dirty="0">
                <a:latin typeface="+mj-lt"/>
              </a:endParaRP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DI-SESS-81121 Baseline Description Document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DI-SESS-81245 Installation Complete Notification (ICN)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DI-SESS-81248 Interface Control Document (ICD)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DI-SESS-81253 Configuration Status Accounting Information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DI-SESS-81646 Configuration Audit Plan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DI-SESS-81830 As Built Configuration List-Common (ABCL-C)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DI-SESS-81879 Configuration Item (CI) </a:t>
              </a:r>
              <a:r>
                <a:rPr lang="en-US" sz="900" dirty="0">
                  <a:latin typeface="+mj-lt"/>
                </a:rPr>
                <a:t>D</a:t>
              </a:r>
              <a:r>
                <a:rPr lang="en-US" sz="900" dirty="0" smtClean="0">
                  <a:latin typeface="+mj-lt"/>
                </a:rPr>
                <a:t>ocumentation Recommendation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en-US" sz="900" dirty="0" smtClean="0"/>
                <a:t>DI-SESS-81856 Contractual </a:t>
              </a:r>
              <a:r>
                <a:rPr lang="en-US" sz="900" dirty="0"/>
                <a:t>Baseline </a:t>
              </a:r>
              <a:r>
                <a:rPr lang="en-US" sz="900" dirty="0" smtClean="0"/>
                <a:t>Report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en-US" sz="900" dirty="0" smtClean="0"/>
                <a:t>DI-SESS-81011 Drawing/Model Number </a:t>
              </a:r>
              <a:r>
                <a:rPr lang="en-US" sz="900" dirty="0"/>
                <a:t>Assignment </a:t>
              </a:r>
              <a:r>
                <a:rPr lang="en-US" sz="900" dirty="0" smtClean="0"/>
                <a:t>Report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en-US" sz="900" dirty="0" smtClean="0"/>
                <a:t>DI-SESS-81254 Request for Nomenclature</a:t>
              </a:r>
              <a:endParaRPr lang="en-US" sz="900" dirty="0"/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en-US" sz="9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900" kern="1200" dirty="0">
                <a:latin typeface="+mj-lt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114190" y="6104168"/>
            <a:ext cx="1368065" cy="341359"/>
            <a:chOff x="3937067" y="1244395"/>
            <a:chExt cx="2748432" cy="2450657"/>
          </a:xfrm>
        </p:grpSpPr>
        <p:sp>
          <p:nvSpPr>
            <p:cNvPr id="23" name="Rectangle 22"/>
            <p:cNvSpPr/>
            <p:nvPr/>
          </p:nvSpPr>
          <p:spPr>
            <a:xfrm>
              <a:off x="4966217" y="1244395"/>
              <a:ext cx="1719282" cy="11461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ectangle 23"/>
            <p:cNvSpPr/>
            <p:nvPr/>
          </p:nvSpPr>
          <p:spPr>
            <a:xfrm>
              <a:off x="3937067" y="1299595"/>
              <a:ext cx="2405220" cy="23954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SYS 101 CM Lesson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LOG 2040 CM</a:t>
              </a:r>
              <a:endParaRPr lang="en-US" sz="900" kern="1200" dirty="0">
                <a:latin typeface="+mj-lt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92842" y="1190718"/>
            <a:ext cx="640080" cy="640080"/>
            <a:chOff x="3622370" y="44940"/>
            <a:chExt cx="640080" cy="640080"/>
          </a:xfrm>
        </p:grpSpPr>
        <p:sp>
          <p:nvSpPr>
            <p:cNvPr id="26" name="Oval 25"/>
            <p:cNvSpPr/>
            <p:nvPr/>
          </p:nvSpPr>
          <p:spPr>
            <a:xfrm>
              <a:off x="3622370" y="44940"/>
              <a:ext cx="640080" cy="640080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-2216"/>
                <a:lumOff val="5690"/>
                <a:alphaOff val="0"/>
              </a:schemeClr>
            </a:fillRef>
            <a:effectRef idx="0">
              <a:schemeClr val="accent2">
                <a:shade val="80000"/>
                <a:hueOff val="0"/>
                <a:satOff val="-2216"/>
                <a:lumOff val="569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3639715" y="73397"/>
              <a:ext cx="584110" cy="5841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 dirty="0" smtClean="0">
                  <a:solidFill>
                    <a:schemeClr val="bg1"/>
                  </a:solidFill>
                  <a:latin typeface="+mj-lt"/>
                </a:rPr>
                <a:t>Policy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496609" y="2122639"/>
            <a:ext cx="4647391" cy="333670"/>
            <a:chOff x="3966937" y="1192854"/>
            <a:chExt cx="2718562" cy="2395459"/>
          </a:xfrm>
        </p:grpSpPr>
        <p:sp>
          <p:nvSpPr>
            <p:cNvPr id="29" name="Rectangle 28"/>
            <p:cNvSpPr/>
            <p:nvPr/>
          </p:nvSpPr>
          <p:spPr>
            <a:xfrm>
              <a:off x="4966217" y="1244395"/>
              <a:ext cx="1719282" cy="11461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3966937" y="1192854"/>
              <a:ext cx="2718562" cy="23954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57150" lvl="1" indent="-57150" defTabSz="400050">
                <a:lnSpc>
                  <a:spcPct val="90000"/>
                </a:lnSpc>
                <a:spcAft>
                  <a:spcPct val="15000"/>
                </a:spcAft>
                <a:buChar char="••"/>
              </a:pPr>
              <a:r>
                <a:rPr lang="en-US" sz="900" kern="1200" dirty="0" smtClean="0">
                  <a:latin typeface="+mj-lt"/>
                </a:rPr>
                <a:t>MIL-HDBK-61B</a:t>
              </a:r>
              <a:endParaRPr lang="en-US" sz="900" kern="1200" dirty="0">
                <a:latin typeface="+mj-lt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947088" y="1416438"/>
            <a:ext cx="2764927" cy="501373"/>
            <a:chOff x="4033495" y="1192854"/>
            <a:chExt cx="2652004" cy="2395459"/>
          </a:xfrm>
        </p:grpSpPr>
        <p:sp>
          <p:nvSpPr>
            <p:cNvPr id="32" name="Rectangle 31"/>
            <p:cNvSpPr/>
            <p:nvPr/>
          </p:nvSpPr>
          <p:spPr>
            <a:xfrm>
              <a:off x="4966217" y="1244395"/>
              <a:ext cx="1719282" cy="11461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4033495" y="1192854"/>
              <a:ext cx="2405219" cy="23954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Chapter 4 (section 4.3.7)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dirty="0" smtClean="0">
                  <a:latin typeface="+mj-lt"/>
                </a:rPr>
                <a:t>Other Chapters: 2, 5, 7, 12, and 13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909541" y="1031999"/>
            <a:ext cx="1462122" cy="50137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57150" lvl="1" indent="-571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900" dirty="0" err="1" smtClean="0">
                <a:latin typeface="+mj-lt"/>
              </a:rPr>
              <a:t>DoDD</a:t>
            </a:r>
            <a:r>
              <a:rPr lang="en-US" sz="900" dirty="0" smtClean="0">
                <a:latin typeface="+mj-lt"/>
              </a:rPr>
              <a:t> 5000.01 Enclosure 1</a:t>
            </a:r>
          </a:p>
          <a:p>
            <a:pPr marL="57150" lvl="1" indent="-571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900" dirty="0" err="1" smtClean="0">
                <a:latin typeface="+mj-lt"/>
              </a:rPr>
              <a:t>DoDI</a:t>
            </a:r>
            <a:r>
              <a:rPr lang="en-US" sz="900" dirty="0" smtClean="0">
                <a:latin typeface="+mj-lt"/>
              </a:rPr>
              <a:t> 5000.02 Enclosure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13960" y="5706347"/>
            <a:ext cx="1029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+mj-lt"/>
              </a:rPr>
              <a:t>SE Standard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+mj-lt"/>
              </a:rPr>
              <a:t>Technical Reviews and Audits Standard</a:t>
            </a:r>
            <a:endParaRPr lang="en-US" sz="800" dirty="0">
              <a:latin typeface="+mj-lt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930014" y="5077859"/>
            <a:ext cx="1439300" cy="1350508"/>
          </a:xfrm>
          <a:custGeom>
            <a:avLst/>
            <a:gdLst>
              <a:gd name="connsiteX0" fmla="*/ 0 w 703910"/>
              <a:gd name="connsiteY0" fmla="*/ 351955 h 703910"/>
              <a:gd name="connsiteX1" fmla="*/ 351955 w 703910"/>
              <a:gd name="connsiteY1" fmla="*/ 0 h 703910"/>
              <a:gd name="connsiteX2" fmla="*/ 703910 w 703910"/>
              <a:gd name="connsiteY2" fmla="*/ 351955 h 703910"/>
              <a:gd name="connsiteX3" fmla="*/ 351955 w 703910"/>
              <a:gd name="connsiteY3" fmla="*/ 703910 h 703910"/>
              <a:gd name="connsiteX4" fmla="*/ 0 w 703910"/>
              <a:gd name="connsiteY4" fmla="*/ 351955 h 703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910" h="703910">
                <a:moveTo>
                  <a:pt x="0" y="351955"/>
                </a:moveTo>
                <a:cubicBezTo>
                  <a:pt x="0" y="157576"/>
                  <a:pt x="157576" y="0"/>
                  <a:pt x="351955" y="0"/>
                </a:cubicBezTo>
                <a:cubicBezTo>
                  <a:pt x="546334" y="0"/>
                  <a:pt x="703910" y="157576"/>
                  <a:pt x="703910" y="351955"/>
                </a:cubicBezTo>
                <a:cubicBezTo>
                  <a:pt x="703910" y="546334"/>
                  <a:pt x="546334" y="703910"/>
                  <a:pt x="351955" y="703910"/>
                </a:cubicBezTo>
                <a:cubicBezTo>
                  <a:pt x="157576" y="703910"/>
                  <a:pt x="0" y="546334"/>
                  <a:pt x="0" y="351955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93466"/>
              <a:satOff val="-2141"/>
              <a:lumOff val="-1373"/>
              <a:alphaOff val="0"/>
            </a:schemeClr>
          </a:fillRef>
          <a:effectRef idx="0">
            <a:schemeClr val="accent5">
              <a:hueOff val="-393466"/>
              <a:satOff val="-2141"/>
              <a:lumOff val="-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530" tIns="107530" rIns="107530" bIns="107530" numCol="1" spcCol="1270" anchor="ctr" anchorCtr="0">
            <a:noAutofit/>
          </a:bodyPr>
          <a:lstStyle/>
          <a:p>
            <a:pPr marL="0" lvl="1" algn="ctr" defTabSz="400050">
              <a:lnSpc>
                <a:spcPct val="90000"/>
              </a:lnSpc>
              <a:spcAft>
                <a:spcPct val="15000"/>
              </a:spcAft>
            </a:pPr>
            <a:r>
              <a:rPr lang="en-US" sz="1100" b="1" dirty="0"/>
              <a:t>GEIA-HB-649A Implementation Guide for Configuration Management </a:t>
            </a:r>
          </a:p>
        </p:txBody>
      </p:sp>
      <p:cxnSp>
        <p:nvCxnSpPr>
          <p:cNvPr id="53" name="Straight Connector 52"/>
          <p:cNvCxnSpPr>
            <a:stCxn id="52" idx="1"/>
            <a:endCxn id="44" idx="4"/>
          </p:cNvCxnSpPr>
          <p:nvPr/>
        </p:nvCxnSpPr>
        <p:spPr>
          <a:xfrm flipV="1">
            <a:off x="1649664" y="4880505"/>
            <a:ext cx="14231" cy="197354"/>
          </a:xfrm>
          <a:prstGeom prst="lin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378220" y="3143629"/>
            <a:ext cx="747119" cy="2144796"/>
          </a:xfrm>
          <a:prstGeom prst="lin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964022" y="1925591"/>
            <a:ext cx="522529" cy="1203212"/>
          </a:xfrm>
          <a:prstGeom prst="lin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4" name="Rectangle 53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7573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396240"/>
            <a:ext cx="8229600" cy="670560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Complementary Coordinated </a:t>
            </a:r>
            <a:r>
              <a:rPr lang="en-US" sz="2800" b="1" dirty="0" smtClean="0"/>
              <a:t>Family</a:t>
            </a:r>
            <a:br>
              <a:rPr lang="en-US" sz="2800" b="1" dirty="0" smtClean="0"/>
            </a:br>
            <a:r>
              <a:rPr lang="en-US" sz="2800" b="1" dirty="0" smtClean="0"/>
              <a:t> </a:t>
            </a:r>
            <a:r>
              <a:rPr lang="en-US" sz="2800" b="1" dirty="0"/>
              <a:t>of CM Principles and </a:t>
            </a:r>
            <a:r>
              <a:rPr lang="en-US" sz="2800" b="1" dirty="0" smtClean="0"/>
              <a:t>Processes (cont.)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14965"/>
            <a:ext cx="8229600" cy="274743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acquirer must use a tailored SAE EIA-649-1A in concert with the SAE EIA-649C and leverage the guidance provided in associated handbooks, such as GEIA-HB-649A and MIL-HDBK-61B. 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</a:p>
          <a:p>
            <a:r>
              <a:rPr lang="en-US" sz="2000" dirty="0" smtClean="0"/>
              <a:t>With this arsenal of collaborative and standardized CM requirements and guiding information, the CM professional should have a strategic advantage in implementing and executing acquirer/supplier (i.e., government/contractor) CM more efficiently and effectively.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3810000"/>
            <a:ext cx="2133600" cy="25266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10000"/>
            <a:ext cx="2057400" cy="25266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1" y="3810000"/>
            <a:ext cx="1981200" cy="25266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1962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200" dirty="0" smtClean="0"/>
              <a:t>15288 </a:t>
            </a:r>
            <a:r>
              <a:rPr lang="en-US" sz="2200" dirty="0"/>
              <a:t>IEEE Standard for Application </a:t>
            </a:r>
            <a:r>
              <a:rPr lang="en-US" sz="2200" dirty="0" smtClean="0"/>
              <a:t>of Systems </a:t>
            </a:r>
            <a:r>
              <a:rPr lang="en-US" sz="2200" dirty="0"/>
              <a:t>Engineering on </a:t>
            </a:r>
            <a:r>
              <a:rPr lang="en-US" sz="2200" dirty="0" smtClean="0"/>
              <a:t>Defense Programs</a:t>
            </a:r>
          </a:p>
          <a:p>
            <a:pPr lvl="1"/>
            <a:r>
              <a:rPr lang="en-US" sz="1900" dirty="0"/>
              <a:t>This standard provides requirements for the application of ISO/IEC/IEEE 15288 for defense </a:t>
            </a:r>
            <a:r>
              <a:rPr lang="en-US" sz="1900" dirty="0" smtClean="0"/>
              <a:t>systems engineering </a:t>
            </a:r>
            <a:r>
              <a:rPr lang="en-US" sz="1900"/>
              <a:t>needs</a:t>
            </a:r>
            <a:r>
              <a:rPr lang="en-US" sz="1900" smtClean="0"/>
              <a:t>.</a:t>
            </a:r>
          </a:p>
          <a:p>
            <a:pPr lvl="1"/>
            <a:endParaRPr lang="en-US" sz="1900" dirty="0" smtClean="0"/>
          </a:p>
          <a:p>
            <a:r>
              <a:rPr lang="en-US" sz="2200" dirty="0" smtClean="0"/>
              <a:t>15288.1 IEEE </a:t>
            </a:r>
            <a:r>
              <a:rPr lang="en-US" sz="2200" dirty="0"/>
              <a:t>Standard </a:t>
            </a:r>
            <a:r>
              <a:rPr lang="en-US" sz="2200" dirty="0" smtClean="0"/>
              <a:t>for Application of Systems Engineering of Defense Programs </a:t>
            </a:r>
          </a:p>
          <a:p>
            <a:pPr lvl="1"/>
            <a:r>
              <a:rPr lang="en-US" sz="1900" dirty="0" smtClean="0"/>
              <a:t>This </a:t>
            </a:r>
            <a:r>
              <a:rPr lang="en-US" sz="1900" dirty="0"/>
              <a:t>standard implements ISO/IEC/IEEE 15288 for use by DoD organizations and </a:t>
            </a:r>
            <a:r>
              <a:rPr lang="en-US" sz="1900" dirty="0" smtClean="0"/>
              <a:t>other defense </a:t>
            </a:r>
            <a:r>
              <a:rPr lang="en-US" sz="1900" dirty="0"/>
              <a:t>agencies in acquiring systems or systems engineering support. While primarily supporting </a:t>
            </a:r>
            <a:r>
              <a:rPr lang="en-US" sz="1900" dirty="0" smtClean="0"/>
              <a:t>the acquirer-supplier </a:t>
            </a:r>
            <a:r>
              <a:rPr lang="en-US" sz="1900" dirty="0"/>
              <a:t>agreement mode, this standard also can be used to support the other modes: use </a:t>
            </a:r>
            <a:r>
              <a:rPr lang="en-US" sz="1900" dirty="0" smtClean="0"/>
              <a:t>by organizations</a:t>
            </a:r>
            <a:r>
              <a:rPr lang="en-US" sz="1900" dirty="0"/>
              <a:t>, projects, and process assessors</a:t>
            </a:r>
            <a:r>
              <a:rPr lang="en-US" sz="1900" dirty="0" smtClean="0"/>
              <a:t>.</a:t>
            </a:r>
          </a:p>
          <a:p>
            <a:pPr lvl="2"/>
            <a:r>
              <a:rPr lang="en-US" sz="1600" dirty="0"/>
              <a:t>Available on ASSIST</a:t>
            </a:r>
          </a:p>
          <a:p>
            <a:pPr lvl="1"/>
            <a:endParaRPr lang="en-US" sz="1900" dirty="0"/>
          </a:p>
          <a:p>
            <a:r>
              <a:rPr lang="en-US" sz="2200" dirty="0" smtClean="0"/>
              <a:t>15288.2 IEEE </a:t>
            </a:r>
            <a:r>
              <a:rPr lang="en-US" sz="2200" dirty="0"/>
              <a:t>Standard for Technical Reviews </a:t>
            </a:r>
            <a:r>
              <a:rPr lang="en-US" sz="2200" dirty="0" smtClean="0"/>
              <a:t>and Audits </a:t>
            </a:r>
            <a:r>
              <a:rPr lang="en-US" sz="2200" dirty="0"/>
              <a:t>on Defense </a:t>
            </a:r>
            <a:r>
              <a:rPr lang="en-US" sz="2200" dirty="0" smtClean="0"/>
              <a:t>Programs</a:t>
            </a:r>
          </a:p>
          <a:p>
            <a:pPr lvl="1"/>
            <a:r>
              <a:rPr lang="en-US" sz="1800" dirty="0"/>
              <a:t>This standard is intended to elaborate the technical review and audit clause of ISO/IEC/IEEE </a:t>
            </a:r>
            <a:r>
              <a:rPr lang="en-US" sz="1800" dirty="0" smtClean="0"/>
              <a:t>15288, System </a:t>
            </a:r>
            <a:r>
              <a:rPr lang="en-US" sz="1800" dirty="0"/>
              <a:t>life-cycle processes, for use by the DoD and other defense agencies in acquiring systems (and </a:t>
            </a:r>
            <a:r>
              <a:rPr lang="en-US" sz="1800" dirty="0" smtClean="0"/>
              <a:t>parts thereof</a:t>
            </a:r>
            <a:r>
              <a:rPr lang="en-US" sz="1800" dirty="0"/>
              <a:t>) or services</a:t>
            </a:r>
            <a:r>
              <a:rPr lang="en-US" sz="1800" dirty="0" smtClean="0"/>
              <a:t>.</a:t>
            </a:r>
          </a:p>
          <a:p>
            <a:pPr lvl="2"/>
            <a:r>
              <a:rPr lang="en-US" sz="1600" dirty="0" smtClean="0"/>
              <a:t>Available on ASSIST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Guidance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79364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6553200" y="6497638"/>
            <a:ext cx="2133600" cy="171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F13DCEF-D552-45C1-853C-FF40C2587F6F}" type="slidenum">
              <a:rPr lang="en-US">
                <a:solidFill>
                  <a:prstClr val="black"/>
                </a:solidFill>
              </a:rPr>
              <a:pPr eaLnBrk="1" hangingPunct="1"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182563"/>
            <a:ext cx="8229600" cy="67151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2400" b="1" dirty="0" smtClean="0"/>
              <a:t>Questions?</a:t>
            </a:r>
            <a:endParaRPr lang="en-US" sz="2400" b="1" dirty="0" smtClean="0">
              <a:ea typeface="ＭＳ Ｐゴシック" pitchFamily="34" charset="-128"/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3705907" cy="288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63CF355-8C00-4C56-BD88-084E1278977C}" type="datetimeFigureOut">
              <a:rPr lang="en-US" smtClean="0">
                <a:solidFill>
                  <a:schemeClr val="tx1"/>
                </a:solidFill>
              </a:rPr>
              <a:t>7/18/2022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6497815"/>
            <a:ext cx="8229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NAVAIR Public Release SPR# 2022-460. Distribution Statement A - Approved for public release; Distribution is unlimited.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9020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7196D55111B498DB832474F9405B2" ma:contentTypeVersion="4" ma:contentTypeDescription="Create a new document." ma:contentTypeScope="" ma:versionID="e101fb9bacfcb1073d66b19ff5b3f140">
  <xsd:schema xmlns:xsd="http://www.w3.org/2001/XMLSchema" xmlns:xs="http://www.w3.org/2001/XMLSchema" xmlns:p="http://schemas.microsoft.com/office/2006/metadata/properties" xmlns:ns2="4b16202b-a28c-40ca-9bfb-887835d48366" targetNamespace="http://schemas.microsoft.com/office/2006/metadata/properties" ma:root="true" ma:fieldsID="eefae480db676d1c18e9743a699ae318" ns2:_="">
    <xsd:import namespace="4b16202b-a28c-40ca-9bfb-887835d4836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16202b-a28c-40ca-9bfb-887835d4836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SPR Numb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b16202b-a28c-40ca-9bfb-887835d48366">DOCID-752220994-3302</_dlc_DocId>
    <_dlc_DocIdUrl xmlns="4b16202b-a28c-40ca-9bfb-887835d48366">
      <Url>https://myteam.navair.navy.mil/ad/74/74storefront/_layouts/15/DocIdRedir.aspx?ID=DOCID-752220994-3302</Url>
      <Description>DOCID-752220994-3302</Description>
    </_dlc_DocIdUrl>
  </documentManagement>
</p:properties>
</file>

<file path=customXml/itemProps1.xml><?xml version="1.0" encoding="utf-8"?>
<ds:datastoreItem xmlns:ds="http://schemas.openxmlformats.org/officeDocument/2006/customXml" ds:itemID="{F36A5166-91DD-4BF2-9EA3-2A9D82215146}"/>
</file>

<file path=customXml/itemProps2.xml><?xml version="1.0" encoding="utf-8"?>
<ds:datastoreItem xmlns:ds="http://schemas.openxmlformats.org/officeDocument/2006/customXml" ds:itemID="{5A1B7D75-1912-4CF7-9528-6C5A5CFE7BEA}"/>
</file>

<file path=customXml/itemProps3.xml><?xml version="1.0" encoding="utf-8"?>
<ds:datastoreItem xmlns:ds="http://schemas.openxmlformats.org/officeDocument/2006/customXml" ds:itemID="{451639C7-A4CA-4FF7-93B9-D21B590EB593}"/>
</file>

<file path=customXml/itemProps4.xml><?xml version="1.0" encoding="utf-8"?>
<ds:datastoreItem xmlns:ds="http://schemas.openxmlformats.org/officeDocument/2006/customXml" ds:itemID="{C408103B-CAA8-4CF1-B677-D0923413C2C2}"/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1042</Words>
  <Application>Microsoft Office PowerPoint</Application>
  <PresentationFormat>On-screen Show (4:3)</PresentationFormat>
  <Paragraphs>107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Wingdings</vt:lpstr>
      <vt:lpstr>Office Theme</vt:lpstr>
      <vt:lpstr>PowerPoint Presentation</vt:lpstr>
      <vt:lpstr>Non- Government Standards Background</vt:lpstr>
      <vt:lpstr>Non- Government Standards Background </vt:lpstr>
      <vt:lpstr>Complementary Coordinated Family  of CM Principles and Processes</vt:lpstr>
      <vt:lpstr>PowerPoint Presentation</vt:lpstr>
      <vt:lpstr>Complementary Coordinated Family  of CM Principles and Processes (cont.) </vt:lpstr>
      <vt:lpstr>Additional Guidance</vt:lpstr>
      <vt:lpstr>Questions?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2022-460</dc:title>
  <dc:creator>Christensen, Daniel K.  CIV NAVAIR</dc:creator>
  <cp:lastModifiedBy>jacquelyn.millham</cp:lastModifiedBy>
  <cp:revision>130</cp:revision>
  <cp:lastPrinted>2015-09-18T13:07:26Z</cp:lastPrinted>
  <dcterms:created xsi:type="dcterms:W3CDTF">2014-10-14T16:46:20Z</dcterms:created>
  <dcterms:modified xsi:type="dcterms:W3CDTF">2022-07-18T19:29:54Z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0x010100CD77196D55111B498DB832474F9405B2</vt:lpwstr>
  </property>
  <property fmtid="{D5CDD505-2E9C-101B-9397-08002B2CF9AE}" pid="3" name="_dlc_DocIdItemGuid">
    <vt:lpwstr>2b84fb92-5a71-416c-89f2-651002044eb2</vt:lpwstr>
  </property>
  <property fmtid="{D5CDD505-2E9C-101B-9397-08002B2CF9AE}" pid="4" name="URL">
    <vt:lpwstr>, </vt:lpwstr>
  </property>
</Properties>
</file>